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008ee7b7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5008ee7b7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008ee7b7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5008ee7b7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008ee7b77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008ee7b77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008ee7b7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008ee7b7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008ee7b7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008ee7b7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008ee7b77_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008ee7b77_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008ee7b77_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008ee7b77_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008ee7b7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008ee7b7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5008ee7b7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5008ee7b7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008ee7b7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008ee7b7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44199bd20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44199bd20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44199bd20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44199bd20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001bd8c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001bd8c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91a97f7b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91a97f7b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008ee7b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008ee7b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008ee7b7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008ee7b7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008ee7b7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008ee7b7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008ee7b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008ee7b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5008ee7b7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5008ee7b7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youtu.be/7ATNVI3Cghs?si=rXfSNiCz4XeQmovN" TargetMode="External"/><Relationship Id="rId4" Type="http://schemas.openxmlformats.org/officeDocument/2006/relationships/hyperlink" Target="https://youtu.be/xxXmV7H83U0?si=J8j92Eecfm9dCOmp" TargetMode="External"/><Relationship Id="rId5" Type="http://schemas.openxmlformats.org/officeDocument/2006/relationships/hyperlink" Target="https://youtu.be/eg48-J73gt8?si=7vPjhQ2WhMW89kJJ" TargetMode="External"/><Relationship Id="rId6" Type="http://schemas.openxmlformats.org/officeDocument/2006/relationships/hyperlink" Target="https://youtu.be/hBZbTzot3h4?si=TMfwNticj1c_UOq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metasploit.co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strongdm.com/blog/man-in-the-middle-attack#:~:text=(MITM)%20Attack%3F-,A%20man%2Din%2Dthe%2Dmiddle%20(MITM)%20attack,making%20unauthorized%20purchases%20or%20hacking" TargetMode="External"/><Relationship Id="rId4" Type="http://schemas.openxmlformats.org/officeDocument/2006/relationships/hyperlink" Target="https://www.techtarget.com/whatis/feature/SolarWinds-hack-explained-Everything-you-need-to-kno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10/23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Kaya’s Work</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Pandapower json</a:t>
            </a:r>
            <a:endParaRPr/>
          </a:p>
          <a:p>
            <a:pPr indent="-342900" lvl="0" marL="457200" rtl="0" algn="l">
              <a:spcBef>
                <a:spcPts val="0"/>
              </a:spcBef>
              <a:spcAft>
                <a:spcPts val="0"/>
              </a:spcAft>
              <a:buSzPts val="1800"/>
              <a:buChar char="●"/>
            </a:pPr>
            <a:r>
              <a:rPr lang="en"/>
              <a:t>Set pub current type to skss_mw</a:t>
            </a:r>
            <a:endParaRPr/>
          </a:p>
          <a:p>
            <a:pPr indent="-342900" lvl="0" marL="457200" rtl="0" algn="l">
              <a:spcBef>
                <a:spcPts val="0"/>
              </a:spcBef>
              <a:spcAft>
                <a:spcPts val="0"/>
              </a:spcAft>
              <a:buSzPts val="1800"/>
              <a:buChar char="●"/>
            </a:pPr>
            <a:r>
              <a:rPr lang="en"/>
              <a:t>Set sub type to kW</a:t>
            </a:r>
            <a:endParaRPr/>
          </a:p>
        </p:txBody>
      </p:sp>
      <p:pic>
        <p:nvPicPr>
          <p:cNvPr id="115" name="Google Shape;115;p22"/>
          <p:cNvPicPr preferRelativeResize="0"/>
          <p:nvPr/>
        </p:nvPicPr>
        <p:blipFill>
          <a:blip r:embed="rId3">
            <a:alphaModFix/>
          </a:blip>
          <a:stretch>
            <a:fillRect/>
          </a:stretch>
        </p:blipFill>
        <p:spPr>
          <a:xfrm>
            <a:off x="5025850" y="610875"/>
            <a:ext cx="5156450" cy="4262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Kaya’s Work</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Py/OpenDSS json</a:t>
            </a:r>
            <a:endParaRPr/>
          </a:p>
          <a:p>
            <a:pPr indent="-342900" lvl="0" marL="457200" rtl="0" algn="l">
              <a:spcBef>
                <a:spcPts val="0"/>
              </a:spcBef>
              <a:spcAft>
                <a:spcPts val="0"/>
              </a:spcAft>
              <a:buSzPts val="1800"/>
              <a:buChar char="●"/>
            </a:pPr>
            <a:r>
              <a:rPr lang="en"/>
              <a:t>Set pub to kW</a:t>
            </a:r>
            <a:endParaRPr/>
          </a:p>
          <a:p>
            <a:pPr indent="-342900" lvl="0" marL="457200" rtl="0" algn="l">
              <a:spcBef>
                <a:spcPts val="0"/>
              </a:spcBef>
              <a:spcAft>
                <a:spcPts val="0"/>
              </a:spcAft>
              <a:buSzPts val="1800"/>
              <a:buChar char="●"/>
            </a:pPr>
            <a:r>
              <a:rPr lang="en"/>
              <a:t>Set sub to skss_mw</a:t>
            </a:r>
            <a:endParaRPr/>
          </a:p>
        </p:txBody>
      </p:sp>
      <p:pic>
        <p:nvPicPr>
          <p:cNvPr id="122" name="Google Shape;122;p23"/>
          <p:cNvPicPr preferRelativeResize="0"/>
          <p:nvPr/>
        </p:nvPicPr>
        <p:blipFill>
          <a:blip r:embed="rId3">
            <a:alphaModFix/>
          </a:blip>
          <a:stretch>
            <a:fillRect/>
          </a:stretch>
        </p:blipFill>
        <p:spPr>
          <a:xfrm>
            <a:off x="3411750" y="608149"/>
            <a:ext cx="5732251" cy="4505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Kaya’s Work</a:t>
            </a:r>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Runner json</a:t>
            </a:r>
            <a:endParaRPr/>
          </a:p>
          <a:p>
            <a:pPr indent="-342900" lvl="0" marL="457200" rtl="0" algn="l">
              <a:spcBef>
                <a:spcPts val="0"/>
              </a:spcBef>
              <a:spcAft>
                <a:spcPts val="0"/>
              </a:spcAft>
              <a:buSzPts val="1800"/>
              <a:buChar char="●"/>
            </a:pPr>
            <a:r>
              <a:rPr lang="en"/>
              <a:t>Edited names and exec</a:t>
            </a:r>
            <a:endParaRPr/>
          </a:p>
        </p:txBody>
      </p:sp>
      <p:pic>
        <p:nvPicPr>
          <p:cNvPr id="129" name="Google Shape;129;p24"/>
          <p:cNvPicPr preferRelativeResize="0"/>
          <p:nvPr/>
        </p:nvPicPr>
        <p:blipFill>
          <a:blip r:embed="rId3">
            <a:alphaModFix/>
          </a:blip>
          <a:stretch>
            <a:fillRect/>
          </a:stretch>
        </p:blipFill>
        <p:spPr>
          <a:xfrm>
            <a:off x="3726900" y="500050"/>
            <a:ext cx="5105400" cy="414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 at least ran</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25"/>
          <p:cNvPicPr preferRelativeResize="0"/>
          <p:nvPr/>
        </p:nvPicPr>
        <p:blipFill>
          <a:blip r:embed="rId3">
            <a:alphaModFix/>
          </a:blip>
          <a:stretch>
            <a:fillRect/>
          </a:stretch>
        </p:blipFill>
        <p:spPr>
          <a:xfrm>
            <a:off x="884400" y="1152475"/>
            <a:ext cx="7054526" cy="379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 Tommy &amp; Matt</a:t>
            </a:r>
            <a:endParaRPr/>
          </a:p>
        </p:txBody>
      </p:sp>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Import and run the 123Bus model in OpenDSS</a:t>
            </a:r>
            <a:endParaRPr/>
          </a:p>
          <a:p>
            <a:pPr indent="-342900" lvl="0" marL="457200" rtl="0" algn="l">
              <a:spcBef>
                <a:spcPts val="0"/>
              </a:spcBef>
              <a:spcAft>
                <a:spcPts val="0"/>
              </a:spcAft>
              <a:buSzPts val="1800"/>
              <a:buChar char="●"/>
            </a:pPr>
            <a:r>
              <a:rPr lang="en"/>
              <a:t>Results for 123Bus case:</a:t>
            </a:r>
            <a:endParaRPr/>
          </a:p>
        </p:txBody>
      </p:sp>
      <p:pic>
        <p:nvPicPr>
          <p:cNvPr id="143" name="Google Shape;143;p26"/>
          <p:cNvPicPr preferRelativeResize="0"/>
          <p:nvPr/>
        </p:nvPicPr>
        <p:blipFill>
          <a:blip r:embed="rId3">
            <a:alphaModFix/>
          </a:blip>
          <a:stretch>
            <a:fillRect/>
          </a:stretch>
        </p:blipFill>
        <p:spPr>
          <a:xfrm>
            <a:off x="311700" y="1997125"/>
            <a:ext cx="2057400" cy="2571750"/>
          </a:xfrm>
          <a:prstGeom prst="rect">
            <a:avLst/>
          </a:prstGeom>
          <a:noFill/>
          <a:ln>
            <a:noFill/>
          </a:ln>
        </p:spPr>
      </p:pic>
      <p:pic>
        <p:nvPicPr>
          <p:cNvPr id="144" name="Google Shape;144;p26"/>
          <p:cNvPicPr preferRelativeResize="0"/>
          <p:nvPr/>
        </p:nvPicPr>
        <p:blipFill>
          <a:blip r:embed="rId4">
            <a:alphaModFix/>
          </a:blip>
          <a:stretch>
            <a:fillRect/>
          </a:stretch>
        </p:blipFill>
        <p:spPr>
          <a:xfrm>
            <a:off x="2369100" y="1955875"/>
            <a:ext cx="1651847" cy="2654250"/>
          </a:xfrm>
          <a:prstGeom prst="rect">
            <a:avLst/>
          </a:prstGeom>
          <a:noFill/>
          <a:ln>
            <a:noFill/>
          </a:ln>
        </p:spPr>
      </p:pic>
      <p:pic>
        <p:nvPicPr>
          <p:cNvPr id="145" name="Google Shape;145;p26"/>
          <p:cNvPicPr preferRelativeResize="0"/>
          <p:nvPr/>
        </p:nvPicPr>
        <p:blipFill>
          <a:blip r:embed="rId5">
            <a:alphaModFix/>
          </a:blip>
          <a:stretch>
            <a:fillRect/>
          </a:stretch>
        </p:blipFill>
        <p:spPr>
          <a:xfrm>
            <a:off x="4020950" y="1914625"/>
            <a:ext cx="1727022" cy="2654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 Tommy &amp; Matt</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Creates the Y-bus matrix in order to solve power flow</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Will not solve power flow without running these lines of code</a:t>
            </a:r>
            <a:endParaRPr/>
          </a:p>
          <a:p>
            <a:pPr indent="-342900" lvl="0" marL="457200" rtl="0" algn="l">
              <a:spcBef>
                <a:spcPts val="0"/>
              </a:spcBef>
              <a:spcAft>
                <a:spcPts val="0"/>
              </a:spcAft>
              <a:buSzPts val="1800"/>
              <a:buChar char="●"/>
            </a:pPr>
            <a:r>
              <a:rPr lang="en"/>
              <a:t>Iterations: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Control iterations: it took 1 iteration to be within range</a:t>
            </a:r>
            <a:endParaRPr/>
          </a:p>
          <a:p>
            <a:pPr indent="-342900" lvl="0" marL="457200" rtl="0" algn="l">
              <a:spcBef>
                <a:spcPts val="0"/>
              </a:spcBef>
              <a:spcAft>
                <a:spcPts val="0"/>
              </a:spcAft>
              <a:buSzPts val="1800"/>
              <a:buChar char="●"/>
            </a:pPr>
            <a:r>
              <a:rPr lang="en"/>
              <a:t>2 iterations inside of the first iteration</a:t>
            </a:r>
            <a:endParaRPr/>
          </a:p>
        </p:txBody>
      </p:sp>
      <p:pic>
        <p:nvPicPr>
          <p:cNvPr id="152" name="Google Shape;152;p27"/>
          <p:cNvPicPr preferRelativeResize="0"/>
          <p:nvPr/>
        </p:nvPicPr>
        <p:blipFill>
          <a:blip r:embed="rId3">
            <a:alphaModFix/>
          </a:blip>
          <a:stretch>
            <a:fillRect/>
          </a:stretch>
        </p:blipFill>
        <p:spPr>
          <a:xfrm>
            <a:off x="311700" y="1638125"/>
            <a:ext cx="8520599" cy="478911"/>
          </a:xfrm>
          <a:prstGeom prst="rect">
            <a:avLst/>
          </a:prstGeom>
          <a:noFill/>
          <a:ln>
            <a:noFill/>
          </a:ln>
        </p:spPr>
      </p:pic>
      <p:pic>
        <p:nvPicPr>
          <p:cNvPr id="153" name="Google Shape;153;p27"/>
          <p:cNvPicPr preferRelativeResize="0"/>
          <p:nvPr/>
        </p:nvPicPr>
        <p:blipFill>
          <a:blip r:embed="rId4">
            <a:alphaModFix/>
          </a:blip>
          <a:stretch>
            <a:fillRect/>
          </a:stretch>
        </p:blipFill>
        <p:spPr>
          <a:xfrm>
            <a:off x="311700" y="2864563"/>
            <a:ext cx="1790700" cy="638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 Tommy &amp; Matt</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to create new transformer instance:</a:t>
            </a:r>
            <a:endParaRPr/>
          </a:p>
          <a:p>
            <a:pPr indent="-342900" lvl="0" marL="457200" rtl="0" algn="l">
              <a:spcBef>
                <a:spcPts val="0"/>
              </a:spcBef>
              <a:spcAft>
                <a:spcPts val="0"/>
              </a:spcAft>
              <a:buSzPts val="1800"/>
              <a:buChar char="●"/>
            </a:pPr>
            <a:r>
              <a:rPr lang="en"/>
              <a:t>_</a:t>
            </a:r>
            <a:endParaRPr/>
          </a:p>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t/>
            </a:r>
            <a:endParaRPr/>
          </a:p>
          <a:p>
            <a:pPr indent="-317500" lvl="1" marL="914400" rtl="0" algn="l">
              <a:spcBef>
                <a:spcPts val="0"/>
              </a:spcBef>
              <a:spcAft>
                <a:spcPts val="0"/>
              </a:spcAft>
              <a:buSzPts val="1400"/>
              <a:buChar char="○"/>
            </a:pPr>
            <a:r>
              <a:rPr lang="en"/>
              <a:t>3 phase, 150kVA power rating, 2 windings, delta-delta connection, %r (assumed to be resistance in p.u.) = 0.635, nominal low-side voltage = 480V, nominal high-side voltage = 4160V</a:t>
            </a:r>
            <a:endParaRPr/>
          </a:p>
        </p:txBody>
      </p:sp>
      <p:pic>
        <p:nvPicPr>
          <p:cNvPr id="160" name="Google Shape;160;p28"/>
          <p:cNvPicPr preferRelativeResize="0"/>
          <p:nvPr/>
        </p:nvPicPr>
        <p:blipFill>
          <a:blip r:embed="rId3">
            <a:alphaModFix/>
          </a:blip>
          <a:stretch>
            <a:fillRect/>
          </a:stretch>
        </p:blipFill>
        <p:spPr>
          <a:xfrm>
            <a:off x="311688" y="1642250"/>
            <a:ext cx="5629275" cy="800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OpenDSS Youtube Tutorials</a:t>
            </a:r>
            <a:endParaRPr/>
          </a:p>
        </p:txBody>
      </p:sp>
      <p:sp>
        <p:nvSpPr>
          <p:cNvPr id="166" name="Google Shape;16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OpenDSS Youtube Tutorials:</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u="sng">
                <a:solidFill>
                  <a:schemeClr val="hlink"/>
                </a:solidFill>
                <a:hlinkClick r:id="rId3"/>
              </a:rPr>
              <a:t>https://youtu.be/7ATNVI3Cghs?si=rXfSNiCz4XeQmovN</a:t>
            </a:r>
            <a:r>
              <a:rPr lang="en">
                <a:solidFill>
                  <a:schemeClr val="dk1"/>
                </a:solidFill>
              </a:rPr>
              <a:t> </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How to load different test cases and run using ctrl A then ctrl D to solve</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u="sng">
                <a:solidFill>
                  <a:schemeClr val="hlink"/>
                </a:solidFill>
                <a:hlinkClick r:id="rId4"/>
              </a:rPr>
              <a:t>https://youtu.be/xxXmV7H83U0?si=J8j92Eecfm9dCOmp</a:t>
            </a:r>
            <a:r>
              <a:rPr lang="en">
                <a:solidFill>
                  <a:schemeClr val="dk1"/>
                </a:solidFill>
              </a:rPr>
              <a:t> </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Running line codes </a:t>
            </a:r>
            <a:r>
              <a:rPr lang="en">
                <a:solidFill>
                  <a:schemeClr val="dk1"/>
                </a:solidFill>
              </a:rPr>
              <a:t>individually</a:t>
            </a:r>
            <a:r>
              <a:rPr lang="en">
                <a:solidFill>
                  <a:schemeClr val="dk1"/>
                </a:solidFill>
              </a:rPr>
              <a:t> and running instances for devices</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u="sng">
                <a:solidFill>
                  <a:schemeClr val="hlink"/>
                </a:solidFill>
                <a:hlinkClick r:id="rId5"/>
              </a:rPr>
              <a:t>https://youtu.be/eg48-J73gt8?si=7vPjhQ2WhMW89kJJ</a:t>
            </a:r>
            <a:r>
              <a:rPr lang="en">
                <a:solidFill>
                  <a:schemeClr val="dk1"/>
                </a:solidFill>
              </a:rPr>
              <a:t> </a:t>
            </a:r>
            <a:endParaRPr>
              <a:solidFill>
                <a:schemeClr val="dk1"/>
              </a:solidFill>
            </a:endParaRPr>
          </a:p>
          <a:p>
            <a:pPr indent="-317500" lvl="2" marL="1371600" rtl="0" algn="l">
              <a:lnSpc>
                <a:spcPct val="100000"/>
              </a:lnSpc>
              <a:spcBef>
                <a:spcPts val="0"/>
              </a:spcBef>
              <a:spcAft>
                <a:spcPts val="0"/>
              </a:spcAft>
              <a:buClr>
                <a:schemeClr val="dk1"/>
              </a:buClr>
              <a:buSzPts val="1400"/>
              <a:buChar char="■"/>
            </a:pPr>
            <a:r>
              <a:rPr lang="en">
                <a:solidFill>
                  <a:schemeClr val="dk1"/>
                </a:solidFill>
              </a:rPr>
              <a:t>How to show event log, and what iterations mean, changing the control mode</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u="sng">
                <a:solidFill>
                  <a:schemeClr val="hlink"/>
                </a:solidFill>
                <a:hlinkClick r:id="rId6"/>
              </a:rPr>
              <a:t>https://youtu.be/hBZbTzot3h4?si=TMfwNticj1c_UOq3</a:t>
            </a:r>
            <a:r>
              <a:rPr lang="en">
                <a:solidFill>
                  <a:schemeClr val="dk1"/>
                </a:solidFill>
              </a:rPr>
              <a:t>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Justin’s</a:t>
            </a:r>
            <a:r>
              <a:rPr lang="en"/>
              <a:t> Work</a:t>
            </a:r>
            <a:endParaRPr/>
          </a:p>
        </p:txBody>
      </p:sp>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Worked on getting the Docker environment to boot on the given VMs</a:t>
            </a:r>
            <a:endParaRPr/>
          </a:p>
          <a:p>
            <a:pPr indent="-342900" lvl="0" marL="457200" rtl="0" algn="l">
              <a:spcBef>
                <a:spcPts val="0"/>
              </a:spcBef>
              <a:spcAft>
                <a:spcPts val="0"/>
              </a:spcAft>
              <a:buSzPts val="1800"/>
              <a:buChar char="●"/>
            </a:pPr>
            <a:r>
              <a:rPr lang="en"/>
              <a:t>Installed some extra software </a:t>
            </a:r>
            <a:r>
              <a:rPr lang="en"/>
              <a:t>asides</a:t>
            </a:r>
            <a:r>
              <a:rPr lang="en"/>
              <a:t> from what Kaya installed.</a:t>
            </a:r>
            <a:endParaRPr/>
          </a:p>
          <a:p>
            <a:pPr indent="-342900" lvl="0" marL="457200" rtl="0" algn="l">
              <a:spcBef>
                <a:spcPts val="0"/>
              </a:spcBef>
              <a:spcAft>
                <a:spcPts val="0"/>
              </a:spcAft>
              <a:buSzPts val="1800"/>
              <a:buChar char="●"/>
            </a:pPr>
            <a:r>
              <a:rPr lang="en"/>
              <a:t>Edited compose.yaml and Dockerfiles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Questions:</a:t>
            </a:r>
            <a:endParaRPr/>
          </a:p>
          <a:p>
            <a:pPr indent="-342900" lvl="0" marL="457200" rtl="0" algn="l">
              <a:spcBef>
                <a:spcPts val="1200"/>
              </a:spcBef>
              <a:spcAft>
                <a:spcPts val="0"/>
              </a:spcAft>
              <a:buSzPts val="1800"/>
              <a:buChar char="●"/>
            </a:pPr>
            <a:r>
              <a:rPr lang="en"/>
              <a:t>Why is Docker not running on the machines?</a:t>
            </a:r>
            <a:endParaRPr/>
          </a:p>
          <a:p>
            <a:pPr indent="-342900" lvl="0" marL="457200" rtl="0" algn="l">
              <a:spcBef>
                <a:spcPts val="0"/>
              </a:spcBef>
              <a:spcAft>
                <a:spcPts val="0"/>
              </a:spcAft>
              <a:buSzPts val="1800"/>
              <a:buChar char="●"/>
            </a:pPr>
            <a:r>
              <a:rPr lang="en"/>
              <a:t>Is there any next steps to do in order to prepare the Docker instances for programs?</a:t>
            </a:r>
            <a:endParaRPr/>
          </a:p>
          <a:p>
            <a:pPr indent="-342900" lvl="0" marL="457200" rtl="0" algn="l">
              <a:spcBef>
                <a:spcPts val="0"/>
              </a:spcBef>
              <a:spcAft>
                <a:spcPts val="0"/>
              </a:spcAft>
              <a:buSzPts val="1800"/>
              <a:buChar char="●"/>
            </a:pPr>
            <a:r>
              <a:rPr lang="en"/>
              <a:t>Is there any next steps to do in order to prepare the Docker instances for attacks?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Justin’s Work</a:t>
            </a:r>
            <a:endParaRPr/>
          </a:p>
        </p:txBody>
      </p:sp>
      <p:pic>
        <p:nvPicPr>
          <p:cNvPr id="178" name="Google Shape;178;p31"/>
          <p:cNvPicPr preferRelativeResize="0"/>
          <p:nvPr/>
        </p:nvPicPr>
        <p:blipFill>
          <a:blip r:embed="rId3">
            <a:alphaModFix/>
          </a:blip>
          <a:stretch>
            <a:fillRect/>
          </a:stretch>
        </p:blipFill>
        <p:spPr>
          <a:xfrm>
            <a:off x="2912100" y="1197625"/>
            <a:ext cx="5787417" cy="3820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Work</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Completed engineering design lightning talk and </a:t>
            </a:r>
            <a:r>
              <a:rPr lang="en"/>
              <a:t>document</a:t>
            </a:r>
            <a:endParaRPr/>
          </a:p>
          <a:p>
            <a:pPr indent="-342900" lvl="0" marL="457200" rtl="0" algn="l">
              <a:spcBef>
                <a:spcPts val="0"/>
              </a:spcBef>
              <a:spcAft>
                <a:spcPts val="0"/>
              </a:spcAft>
              <a:buSzPts val="1800"/>
              <a:buChar char="●"/>
            </a:pPr>
            <a:r>
              <a:rPr lang="en"/>
              <a:t>Attempted connecting pandapower, pydss, and helics</a:t>
            </a:r>
            <a:endParaRPr/>
          </a:p>
          <a:p>
            <a:pPr indent="-342900" lvl="0" marL="457200" rtl="0" algn="l">
              <a:spcBef>
                <a:spcPts val="0"/>
              </a:spcBef>
              <a:spcAft>
                <a:spcPts val="0"/>
              </a:spcAft>
              <a:buSzPts val="1800"/>
              <a:buChar char="●"/>
            </a:pPr>
            <a:r>
              <a:rPr lang="en"/>
              <a:t>Worked more on figuring out Docker setup</a:t>
            </a:r>
            <a:endParaRPr/>
          </a:p>
          <a:p>
            <a:pPr indent="-342900" lvl="0" marL="457200" rtl="0" algn="l">
              <a:spcBef>
                <a:spcPts val="0"/>
              </a:spcBef>
              <a:spcAft>
                <a:spcPts val="0"/>
              </a:spcAft>
              <a:buSzPts val="1800"/>
              <a:buChar char="●"/>
            </a:pPr>
            <a:r>
              <a:rPr lang="en"/>
              <a:t>Set up VMs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a:t>
            </a:r>
            <a:r>
              <a:rPr lang="en"/>
              <a:t>Week's</a:t>
            </a:r>
            <a:r>
              <a:rPr lang="en"/>
              <a:t> Plan</a:t>
            </a:r>
            <a:endParaRPr/>
          </a:p>
        </p:txBody>
      </p:sp>
      <p:sp>
        <p:nvSpPr>
          <p:cNvPr id="184" name="Google Shape;18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Continue attempting to connect pandapower, py_dss, and helics</a:t>
            </a:r>
            <a:endParaRPr/>
          </a:p>
          <a:p>
            <a:pPr indent="-342900" lvl="0" marL="457200" rtl="0" algn="l">
              <a:spcBef>
                <a:spcPts val="0"/>
              </a:spcBef>
              <a:spcAft>
                <a:spcPts val="0"/>
              </a:spcAft>
              <a:buSzPts val="1800"/>
              <a:buChar char="●"/>
            </a:pPr>
            <a:r>
              <a:rPr lang="en"/>
              <a:t>Start working on Testing lightning talk and document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 Tyler</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Worked on project design documentation and lightning talk</a:t>
            </a:r>
            <a:endParaRPr/>
          </a:p>
          <a:p>
            <a:pPr indent="-342900" lvl="0" marL="457200" rtl="0" algn="l">
              <a:spcBef>
                <a:spcPts val="0"/>
              </a:spcBef>
              <a:spcAft>
                <a:spcPts val="0"/>
              </a:spcAft>
              <a:buSzPts val="1800"/>
              <a:buChar char="●"/>
            </a:pPr>
            <a:r>
              <a:rPr lang="en"/>
              <a:t>Created new list of possible attack vectors/attacks that can be used with new design of only 1 VM</a:t>
            </a:r>
            <a:endParaRPr/>
          </a:p>
          <a:p>
            <a:pPr indent="-342900" lvl="0" marL="457200" rtl="0" algn="l">
              <a:spcBef>
                <a:spcPts val="0"/>
              </a:spcBef>
              <a:spcAft>
                <a:spcPts val="0"/>
              </a:spcAft>
              <a:buSzPts val="1800"/>
              <a:buChar char="●"/>
            </a:pPr>
            <a:r>
              <a:rPr lang="en"/>
              <a:t>Started researching ways to get attack vectors to work</a:t>
            </a:r>
            <a:endParaRPr/>
          </a:p>
          <a:p>
            <a:pPr indent="-317500" lvl="1" marL="914400" rtl="0" algn="l">
              <a:spcBef>
                <a:spcPts val="0"/>
              </a:spcBef>
              <a:spcAft>
                <a:spcPts val="0"/>
              </a:spcAft>
              <a:buSzPts val="1400"/>
              <a:buChar char="○"/>
            </a:pPr>
            <a:r>
              <a:rPr lang="en"/>
              <a:t>I’ve said this a lot but the Keystroke injection attack is the attack I really want to get working so I have been looking into ways to get a machine onto the </a:t>
            </a:r>
            <a:r>
              <a:rPr lang="en"/>
              <a:t>network. I think the best way to do it would be to have a separate VM with only as much resources as needed that will act as a jump machine into the network, from which we can initiate an ssh connection to the simulation VM and do the keystroke injection attack that way. Will need to learn DuckyScript to do Linux stuff instead of Windows stuff.</a:t>
            </a:r>
            <a:endParaRPr/>
          </a:p>
          <a:p>
            <a:pPr indent="-342900" lvl="0" marL="457200" rtl="0" algn="l">
              <a:spcBef>
                <a:spcPts val="0"/>
              </a:spcBef>
              <a:spcAft>
                <a:spcPts val="0"/>
              </a:spcAft>
              <a:buSzPts val="1800"/>
              <a:buChar char="●"/>
            </a:pPr>
            <a:r>
              <a:rPr lang="en"/>
              <a:t>Started learning how to use the Security Onion UI</a:t>
            </a:r>
            <a:endParaRPr/>
          </a:p>
          <a:p>
            <a:pPr indent="-317500" lvl="1" marL="914400" rtl="0" algn="l">
              <a:spcBef>
                <a:spcPts val="0"/>
              </a:spcBef>
              <a:spcAft>
                <a:spcPts val="0"/>
              </a:spcAft>
              <a:buSzPts val="1400"/>
              <a:buChar char="○"/>
            </a:pPr>
            <a:r>
              <a:rPr lang="en"/>
              <a:t>Definitely takes some getting used 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VM Program Installation</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Tried: Plotly at the same version as the working version on my personal VM</a:t>
            </a:r>
            <a:endParaRPr/>
          </a:p>
          <a:p>
            <a:pPr indent="-342900" lvl="0" marL="457200" rtl="0" algn="l">
              <a:spcBef>
                <a:spcPts val="0"/>
              </a:spcBef>
              <a:spcAft>
                <a:spcPts val="0"/>
              </a:spcAft>
              <a:buSzPts val="1800"/>
              <a:buChar char="●"/>
            </a:pPr>
            <a:r>
              <a:rPr lang="en"/>
              <a:t>Tried: Plotly at the most updated version</a:t>
            </a:r>
            <a:endParaRPr/>
          </a:p>
          <a:p>
            <a:pPr indent="-342900" lvl="0" marL="457200" rtl="0" algn="l">
              <a:spcBef>
                <a:spcPts val="0"/>
              </a:spcBef>
              <a:spcAft>
                <a:spcPts val="0"/>
              </a:spcAft>
              <a:buSzPts val="1800"/>
              <a:buChar char="●"/>
            </a:pPr>
            <a:r>
              <a:rPr lang="en"/>
              <a:t>Matplotlib most updated version</a:t>
            </a:r>
            <a:endParaRPr/>
          </a:p>
          <a:p>
            <a:pPr indent="-342900" lvl="0" marL="457200" rtl="0" algn="l">
              <a:spcBef>
                <a:spcPts val="0"/>
              </a:spcBef>
              <a:spcAft>
                <a:spcPts val="0"/>
              </a:spcAft>
              <a:buSzPts val="1800"/>
              <a:buChar char="●"/>
            </a:pPr>
            <a:r>
              <a:rPr lang="en"/>
              <a:t>Less comprehensive tests all pass (importing each individual module)</a:t>
            </a:r>
            <a:endParaRPr/>
          </a:p>
          <a:p>
            <a:pPr indent="-342900" lvl="0" marL="457200" rtl="0" algn="l">
              <a:spcBef>
                <a:spcPts val="0"/>
              </a:spcBef>
              <a:spcAft>
                <a:spcPts val="0"/>
              </a:spcAft>
              <a:buSzPts val="1800"/>
              <a:buChar char="●"/>
            </a:pPr>
            <a:r>
              <a:rPr lang="en"/>
              <a:t>Successfully installed Helics, pydss, OpenDER</a:t>
            </a:r>
            <a:endParaRPr/>
          </a:p>
        </p:txBody>
      </p:sp>
      <p:pic>
        <p:nvPicPr>
          <p:cNvPr id="74" name="Google Shape;74;p16"/>
          <p:cNvPicPr preferRelativeResize="0"/>
          <p:nvPr/>
        </p:nvPicPr>
        <p:blipFill>
          <a:blip r:embed="rId3">
            <a:alphaModFix/>
          </a:blip>
          <a:stretch>
            <a:fillRect/>
          </a:stretch>
        </p:blipFill>
        <p:spPr>
          <a:xfrm>
            <a:off x="486225" y="3123125"/>
            <a:ext cx="7879476" cy="127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 Zach </a:t>
            </a:r>
            <a:endParaRPr/>
          </a:p>
        </p:txBody>
      </p:sp>
      <p:sp>
        <p:nvSpPr>
          <p:cNvPr id="80" name="Google Shape;80;p17"/>
          <p:cNvSpPr txBox="1"/>
          <p:nvPr>
            <p:ph idx="1" type="body"/>
          </p:nvPr>
        </p:nvSpPr>
        <p:spPr>
          <a:xfrm>
            <a:off x="347725" y="1138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Went through our planned attack vectors &amp; starting planning each implementation: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Cold Boot Attack - use a “usb” of an ubuntu iso to get read-only/write-only access to the machines hard drive </a:t>
            </a:r>
            <a:endParaRPr/>
          </a:p>
          <a:p>
            <a:pPr indent="0" lvl="0" marL="0" rtl="0" algn="l">
              <a:spcBef>
                <a:spcPts val="1200"/>
              </a:spcBef>
              <a:spcAft>
                <a:spcPts val="1200"/>
              </a:spcAft>
              <a:buNone/>
            </a:pPr>
            <a:r>
              <a:t/>
            </a:r>
            <a:endParaRPr/>
          </a:p>
        </p:txBody>
      </p:sp>
      <p:pic>
        <p:nvPicPr>
          <p:cNvPr id="81" name="Google Shape;81;p17"/>
          <p:cNvPicPr preferRelativeResize="0"/>
          <p:nvPr/>
        </p:nvPicPr>
        <p:blipFill>
          <a:blip r:embed="rId3">
            <a:alphaModFix/>
          </a:blip>
          <a:stretch>
            <a:fillRect/>
          </a:stretch>
        </p:blipFill>
        <p:spPr>
          <a:xfrm>
            <a:off x="3328125" y="2571750"/>
            <a:ext cx="5573976" cy="230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(Continued) </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Primarily using MetaSploit framework for non-codeable attacks </a:t>
            </a:r>
            <a:endParaRPr/>
          </a:p>
          <a:p>
            <a:pPr indent="0" lvl="0" marL="0" rtl="0" algn="l">
              <a:spcBef>
                <a:spcPts val="1200"/>
              </a:spcBef>
              <a:spcAft>
                <a:spcPts val="0"/>
              </a:spcAft>
              <a:buNone/>
            </a:pPr>
            <a:r>
              <a:rPr lang="en" u="sng">
                <a:solidFill>
                  <a:schemeClr val="hlink"/>
                </a:solidFill>
                <a:hlinkClick r:id="rId3"/>
              </a:rPr>
              <a:t>https://docs.metasploit.com/</a:t>
            </a:r>
            <a:r>
              <a:rPr lang="en"/>
              <a:t> </a:t>
            </a:r>
            <a:endParaRPr/>
          </a:p>
          <a:p>
            <a:pPr indent="0" lvl="0" marL="0" rtl="0" algn="l">
              <a:spcBef>
                <a:spcPts val="1200"/>
              </a:spcBef>
              <a:spcAft>
                <a:spcPts val="0"/>
              </a:spcAft>
              <a:buNone/>
            </a:pPr>
            <a:r>
              <a:rPr lang="en"/>
              <a:t>i.e.</a:t>
            </a:r>
            <a:endParaRPr/>
          </a:p>
          <a:p>
            <a:pPr indent="0" lvl="0" marL="0" rtl="0" algn="l">
              <a:spcBef>
                <a:spcPts val="1200"/>
              </a:spcBef>
              <a:spcAft>
                <a:spcPts val="0"/>
              </a:spcAft>
              <a:buNone/>
            </a:pPr>
            <a:r>
              <a:rPr lang="en"/>
              <a:t>SYN Flood </a:t>
            </a:r>
            <a:endParaRPr/>
          </a:p>
          <a:p>
            <a:pPr indent="0" lvl="0" marL="0" rtl="0" algn="l">
              <a:spcBef>
                <a:spcPts val="1200"/>
              </a:spcBef>
              <a:spcAft>
                <a:spcPts val="1200"/>
              </a:spcAft>
              <a:buNone/>
            </a:pPr>
            <a:r>
              <a:t/>
            </a:r>
            <a:endParaRPr/>
          </a:p>
        </p:txBody>
      </p:sp>
      <p:pic>
        <p:nvPicPr>
          <p:cNvPr id="88" name="Google Shape;88;p18"/>
          <p:cNvPicPr preferRelativeResize="0"/>
          <p:nvPr/>
        </p:nvPicPr>
        <p:blipFill>
          <a:blip r:embed="rId4">
            <a:alphaModFix/>
          </a:blip>
          <a:stretch>
            <a:fillRect/>
          </a:stretch>
        </p:blipFill>
        <p:spPr>
          <a:xfrm>
            <a:off x="4194025" y="1800213"/>
            <a:ext cx="2628900" cy="77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(Continued) </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Attacks that will have to be programmed: </a:t>
            </a:r>
            <a:endParaRPr/>
          </a:p>
          <a:p>
            <a:pPr indent="0" lvl="0" marL="0" rtl="0" algn="l">
              <a:spcBef>
                <a:spcPts val="1200"/>
              </a:spcBef>
              <a:spcAft>
                <a:spcPts val="0"/>
              </a:spcAft>
              <a:buNone/>
            </a:pPr>
            <a:r>
              <a:rPr lang="en"/>
              <a:t>Wireshark/Man in the Middle - </a:t>
            </a:r>
            <a:r>
              <a:rPr lang="en" u="sng">
                <a:solidFill>
                  <a:schemeClr val="hlink"/>
                </a:solidFill>
                <a:hlinkClick r:id="rId3"/>
              </a:rPr>
              <a:t>Link</a:t>
            </a:r>
            <a:endParaRPr/>
          </a:p>
          <a:p>
            <a:pPr indent="0" lvl="0" marL="0" rtl="0" algn="l">
              <a:spcBef>
                <a:spcPts val="1200"/>
              </a:spcBef>
              <a:spcAft>
                <a:spcPts val="0"/>
              </a:spcAft>
              <a:buNone/>
            </a:pPr>
            <a:r>
              <a:rPr lang="en"/>
              <a:t>Rubber Ducky - A “usb” keyboard that emulates a usb keyboard plugged into the workstation </a:t>
            </a:r>
            <a:endParaRPr/>
          </a:p>
          <a:p>
            <a:pPr indent="0" lvl="0" marL="0" rtl="0" algn="l">
              <a:spcBef>
                <a:spcPts val="1200"/>
              </a:spcBef>
              <a:spcAft>
                <a:spcPts val="0"/>
              </a:spcAft>
              <a:buNone/>
            </a:pPr>
            <a:r>
              <a:rPr lang="en"/>
              <a:t>Solarwinds</a:t>
            </a:r>
            <a:r>
              <a:rPr lang="en"/>
              <a:t> - </a:t>
            </a:r>
            <a:r>
              <a:rPr lang="en" u="sng">
                <a:solidFill>
                  <a:schemeClr val="hlink"/>
                </a:solidFill>
                <a:hlinkClick r:id="rId4"/>
              </a:rPr>
              <a:t>Link</a:t>
            </a:r>
            <a:endParaRPr/>
          </a:p>
          <a:p>
            <a:pPr indent="0" lvl="0" marL="0" rtl="0" algn="l">
              <a:spcBef>
                <a:spcPts val="1200"/>
              </a:spcBef>
              <a:spcAft>
                <a:spcPts val="1200"/>
              </a:spcAft>
              <a:buNone/>
            </a:pPr>
            <a:r>
              <a:rPr lang="en"/>
              <a:t>Spyware - credential stealer/spoof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Kaya’s Work</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a:bodyPr>
          <a:lstStyle/>
          <a:p>
            <a:pPr indent="-308610" lvl="0" marL="457200" rtl="0" algn="l">
              <a:spcBef>
                <a:spcPts val="0"/>
              </a:spcBef>
              <a:spcAft>
                <a:spcPts val="0"/>
              </a:spcAft>
              <a:buSzPct val="100000"/>
              <a:buChar char="●"/>
            </a:pPr>
            <a:r>
              <a:rPr lang="en"/>
              <a:t>Attempted to connect pandapower and py_dss using helics.</a:t>
            </a:r>
            <a:endParaRPr/>
          </a:p>
          <a:p>
            <a:pPr indent="-308610" lvl="0" marL="457200" rtl="0" algn="l">
              <a:spcBef>
                <a:spcPts val="0"/>
              </a:spcBef>
              <a:spcAft>
                <a:spcPts val="0"/>
              </a:spcAft>
              <a:buSzPct val="100000"/>
              <a:buChar char="●"/>
            </a:pPr>
            <a:r>
              <a:rPr lang="en"/>
              <a:t>Used the pandapower default example, imported the 4Bus-DY-Bal.DSS for py_dss</a:t>
            </a:r>
            <a:endParaRPr/>
          </a:p>
          <a:p>
            <a:pPr indent="-308610" lvl="0" marL="457200" rtl="0" algn="l">
              <a:spcBef>
                <a:spcPts val="0"/>
              </a:spcBef>
              <a:spcAft>
                <a:spcPts val="0"/>
              </a:spcAft>
              <a:buSzPct val="100000"/>
              <a:buChar char="●"/>
            </a:pPr>
            <a:r>
              <a:rPr lang="en"/>
              <a:t>Edited the json config and runner files in Helics, got it to run, but failed with the DSS file.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Questions:</a:t>
            </a:r>
            <a:endParaRPr/>
          </a:p>
          <a:p>
            <a:pPr indent="-308610" lvl="0" marL="457200" rtl="0" algn="l">
              <a:spcBef>
                <a:spcPts val="1200"/>
              </a:spcBef>
              <a:spcAft>
                <a:spcPts val="0"/>
              </a:spcAft>
              <a:buSzPct val="100000"/>
              <a:buChar char="●"/>
            </a:pPr>
            <a:r>
              <a:rPr lang="en"/>
              <a:t>Difference between the 4Bus examples? Ex. 4Bus-GrdYD-Bal, 4Bus-DY-Bal, 4Bus-OYOD-Bal</a:t>
            </a:r>
            <a:endParaRPr/>
          </a:p>
          <a:p>
            <a:pPr indent="-308610" lvl="0" marL="457200" rtl="0" algn="l">
              <a:spcBef>
                <a:spcPts val="0"/>
              </a:spcBef>
              <a:spcAft>
                <a:spcPts val="0"/>
              </a:spcAft>
              <a:buSzPct val="100000"/>
              <a:buChar char="●"/>
            </a:pPr>
            <a:r>
              <a:rPr lang="en"/>
              <a:t>The example folders in OpenDSS has many things besides just .DSS files, but Py_DSS only needs a .dss file, ignore the other files in the folders?</a:t>
            </a:r>
            <a:endParaRPr/>
          </a:p>
          <a:p>
            <a:pPr indent="-308610" lvl="0" marL="457200" rtl="0" algn="l">
              <a:spcBef>
                <a:spcPts val="0"/>
              </a:spcBef>
              <a:spcAft>
                <a:spcPts val="0"/>
              </a:spcAft>
              <a:buSzPct val="100000"/>
              <a:buChar char="●"/>
            </a:pPr>
            <a:r>
              <a:rPr lang="en"/>
              <a:t>What input would the 4Bus-GrdYD-Bal or other pydss files need? It seems like it’s doing the entire thing itself.</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Next steps: Working with Matt and Tommy more to create a pandapower and openDSS file that works together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Kaya’s Work - </a:t>
            </a:r>
            <a:r>
              <a:rPr lang="en"/>
              <a:t>Pandapower and PyDSS</a:t>
            </a:r>
            <a:endParaRPr/>
          </a:p>
        </p:txBody>
      </p:sp>
      <p:sp>
        <p:nvSpPr>
          <p:cNvPr id="106" name="Google Shape;10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21"/>
          <p:cNvPicPr preferRelativeResize="0"/>
          <p:nvPr/>
        </p:nvPicPr>
        <p:blipFill>
          <a:blip r:embed="rId3">
            <a:alphaModFix/>
          </a:blip>
          <a:stretch>
            <a:fillRect/>
          </a:stretch>
        </p:blipFill>
        <p:spPr>
          <a:xfrm>
            <a:off x="311700" y="1017725"/>
            <a:ext cx="5655177" cy="2864275"/>
          </a:xfrm>
          <a:prstGeom prst="rect">
            <a:avLst/>
          </a:prstGeom>
          <a:noFill/>
          <a:ln>
            <a:noFill/>
          </a:ln>
        </p:spPr>
      </p:pic>
      <p:pic>
        <p:nvPicPr>
          <p:cNvPr id="108" name="Google Shape;108;p21"/>
          <p:cNvPicPr preferRelativeResize="0"/>
          <p:nvPr/>
        </p:nvPicPr>
        <p:blipFill>
          <a:blip r:embed="rId4">
            <a:alphaModFix/>
          </a:blip>
          <a:stretch>
            <a:fillRect/>
          </a:stretch>
        </p:blipFill>
        <p:spPr>
          <a:xfrm>
            <a:off x="311700" y="3918800"/>
            <a:ext cx="4887975" cy="841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